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1" r:id="rId3"/>
    <p:sldId id="257" r:id="rId4"/>
    <p:sldId id="262" r:id="rId5"/>
    <p:sldId id="276" r:id="rId6"/>
    <p:sldId id="275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8" r:id="rId18"/>
  </p:sldIdLst>
  <p:sldSz cx="9144000" cy="6858000" type="screen4x3"/>
  <p:notesSz cx="6662738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93E56-BB69-4112-A8DE-5EAF344E4946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774011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CBF44-8F7D-471D-A8DD-C8EC0368623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5541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691FC-CCA6-458B-B91B-9E066B485FFF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66274" y="4715154"/>
            <a:ext cx="533019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774011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37E63-B134-4ABF-B754-4D78D9C894D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9056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フリーフォーム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FAE4E43-58FF-4D73-A2C6-B7ECF1358FB4}" type="datetimeFigureOut">
              <a:rPr kumimoji="1" lang="ja-JP" altLang="en-US" smtClean="0"/>
              <a:t>2015/3/4</a:t>
            </a:fld>
            <a:endParaRPr kumimoji="1" lang="ja-JP" altLang="en-US" dirty="0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CD715E6-52F4-45B3-A61C-B8EA74AC27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1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8315414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sz="3600" dirty="0" smtClean="0"/>
              <a:t>Primary Japanese Language</a:t>
            </a:r>
            <a:br>
              <a:rPr lang="en-US" altLang="ja-JP" sz="3600" dirty="0" smtClean="0"/>
            </a:b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Session 1</a:t>
            </a:r>
            <a:br>
              <a:rPr lang="en-US" altLang="ja-JP" sz="3600" dirty="0" smtClean="0"/>
            </a:br>
            <a:r>
              <a:rPr lang="en-US" altLang="ja-JP" sz="3200" dirty="0" smtClean="0"/>
              <a:t>New </a:t>
            </a:r>
            <a:r>
              <a:rPr lang="en-US" altLang="ja-JP" sz="3200" dirty="0"/>
              <a:t>Primary </a:t>
            </a:r>
            <a:r>
              <a:rPr kumimoji="1" lang="en-US" altLang="ja-JP" sz="3600" dirty="0" smtClean="0"/>
              <a:t>Scheme of  WORK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7544" y="4365104"/>
            <a:ext cx="8315414" cy="1440160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 smtClean="0"/>
              <a:t>Makoto Netsu</a:t>
            </a:r>
          </a:p>
          <a:p>
            <a:pPr algn="ctr"/>
            <a:r>
              <a:rPr lang="en-US" altLang="ja-JP" dirty="0"/>
              <a:t>Chief Japanese Language </a:t>
            </a:r>
            <a:r>
              <a:rPr lang="en-US" altLang="ja-JP" dirty="0" smtClean="0"/>
              <a:t>Advisor</a:t>
            </a:r>
          </a:p>
          <a:p>
            <a:pPr algn="ctr"/>
            <a:r>
              <a:rPr kumimoji="1" lang="en-US" altLang="ja-JP" dirty="0" smtClean="0"/>
              <a:t>The Japan Foundation, London</a:t>
            </a:r>
            <a:endParaRPr lang="en-US" altLang="ja-JP" dirty="0"/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433050" y="764704"/>
            <a:ext cx="8315414" cy="468052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>
            <a:lvl1pPr marL="0" indent="0" algn="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1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1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1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Japan Conference for Schools 2015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469385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b="1" dirty="0" smtClean="0"/>
              <a:t>Features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altLang="ja-JP" dirty="0" smtClean="0"/>
              <a:t>JSOW’s </a:t>
            </a:r>
            <a:r>
              <a:rPr lang="en-GB" altLang="ja-JP" dirty="0"/>
              <a:t>language tasks are based on tangible ‘Can-do’ activities rather than an analytical </a:t>
            </a:r>
            <a:r>
              <a:rPr lang="en-GB" altLang="ja-JP" dirty="0" smtClean="0"/>
              <a:t>approach</a:t>
            </a:r>
            <a:r>
              <a:rPr lang="en-US" altLang="ja-JP" dirty="0" smtClean="0"/>
              <a:t>.</a:t>
            </a:r>
          </a:p>
          <a:p>
            <a:pPr lvl="0"/>
            <a:r>
              <a:rPr lang="en-GB" altLang="ja-JP" dirty="0" smtClean="0"/>
              <a:t>The </a:t>
            </a:r>
            <a:r>
              <a:rPr lang="en-GB" altLang="ja-JP" dirty="0"/>
              <a:t>teaching resources also include authentic materials and lots of cultural items. </a:t>
            </a:r>
            <a:endParaRPr lang="ja-JP" altLang="ja-JP" dirty="0"/>
          </a:p>
          <a:p>
            <a:pPr lvl="0"/>
            <a:r>
              <a:rPr lang="en-GB" altLang="ja-JP" dirty="0"/>
              <a:t>The portfolio provides assessment and aims to promote autonomous learning among pupils. 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1796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b="1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28800"/>
            <a:ext cx="8147248" cy="4525963"/>
          </a:xfrm>
        </p:spPr>
        <p:txBody>
          <a:bodyPr>
            <a:normAutofit/>
          </a:bodyPr>
          <a:lstStyle/>
          <a:p>
            <a:pPr lvl="0"/>
            <a:r>
              <a:rPr lang="en-GB" altLang="ja-JP" dirty="0" smtClean="0"/>
              <a:t>Each </a:t>
            </a:r>
            <a:r>
              <a:rPr lang="en-GB" altLang="ja-JP" dirty="0"/>
              <a:t>JSOW Unit contains </a:t>
            </a:r>
            <a:endParaRPr lang="en-GB" altLang="ja-JP" dirty="0" smtClean="0"/>
          </a:p>
          <a:p>
            <a:pPr lvl="1"/>
            <a:r>
              <a:rPr lang="ja-JP" altLang="ja-JP" dirty="0" smtClean="0"/>
              <a:t>①</a:t>
            </a:r>
            <a:r>
              <a:rPr lang="en-GB" altLang="ja-JP" dirty="0"/>
              <a:t>Lesson </a:t>
            </a:r>
            <a:r>
              <a:rPr lang="en-GB" altLang="ja-JP" dirty="0" smtClean="0"/>
              <a:t>plan</a:t>
            </a:r>
          </a:p>
          <a:p>
            <a:pPr lvl="1"/>
            <a:r>
              <a:rPr lang="ja-JP" altLang="ja-JP" dirty="0" smtClean="0"/>
              <a:t>②</a:t>
            </a:r>
            <a:r>
              <a:rPr lang="en-GB" altLang="ja-JP" dirty="0"/>
              <a:t>PowerPoint Presentation </a:t>
            </a:r>
            <a:r>
              <a:rPr lang="en-GB" altLang="ja-JP" dirty="0" smtClean="0"/>
              <a:t>slides</a:t>
            </a:r>
            <a:endParaRPr lang="en-GB" altLang="ja-JP" dirty="0"/>
          </a:p>
          <a:p>
            <a:pPr lvl="1"/>
            <a:r>
              <a:rPr lang="ja-JP" altLang="ja-JP" dirty="0" smtClean="0"/>
              <a:t>③</a:t>
            </a:r>
            <a:r>
              <a:rPr lang="en-GB" altLang="ja-JP" dirty="0"/>
              <a:t>Activity </a:t>
            </a:r>
            <a:r>
              <a:rPr lang="en-GB" altLang="ja-JP" dirty="0" smtClean="0"/>
              <a:t>sheets</a:t>
            </a:r>
            <a:endParaRPr lang="en-GB" altLang="ja-JP" dirty="0"/>
          </a:p>
          <a:p>
            <a:pPr lvl="1"/>
            <a:r>
              <a:rPr lang="ja-JP" altLang="ja-JP" dirty="0" smtClean="0"/>
              <a:t>④</a:t>
            </a:r>
            <a:r>
              <a:rPr lang="en-GB" altLang="ja-JP" dirty="0"/>
              <a:t>Interactive White Board Files (Smart Board</a:t>
            </a:r>
            <a:r>
              <a:rPr lang="en-GB" altLang="ja-JP" dirty="0" smtClean="0"/>
              <a:t>)</a:t>
            </a:r>
          </a:p>
          <a:p>
            <a:pPr lvl="1"/>
            <a:r>
              <a:rPr lang="ja-JP" altLang="ja-JP" dirty="0" smtClean="0"/>
              <a:t>⑤</a:t>
            </a:r>
            <a:r>
              <a:rPr lang="en-GB" altLang="ja-JP" dirty="0" smtClean="0"/>
              <a:t>Portfolio</a:t>
            </a:r>
            <a:endParaRPr lang="en-GB" altLang="ja-JP" dirty="0"/>
          </a:p>
          <a:p>
            <a:pPr lvl="1"/>
            <a:r>
              <a:rPr lang="ja-JP" altLang="ja-JP" dirty="0" smtClean="0"/>
              <a:t>⑥</a:t>
            </a:r>
            <a:r>
              <a:rPr lang="en-GB" altLang="ja-JP" dirty="0"/>
              <a:t>Other </a:t>
            </a:r>
            <a:r>
              <a:rPr lang="en-GB" altLang="ja-JP" dirty="0" smtClean="0"/>
              <a:t>resources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9749579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b="1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525963"/>
          </a:xfrm>
        </p:spPr>
        <p:txBody>
          <a:bodyPr>
            <a:normAutofit/>
          </a:bodyPr>
          <a:lstStyle/>
          <a:p>
            <a:pPr lvl="0"/>
            <a:r>
              <a:rPr lang="en-GB" altLang="ja-JP" dirty="0" smtClean="0"/>
              <a:t>Each </a:t>
            </a:r>
            <a:r>
              <a:rPr lang="en-GB" altLang="ja-JP" dirty="0"/>
              <a:t>Unit contains 5 x </a:t>
            </a:r>
            <a:r>
              <a:rPr lang="ja-JP" altLang="ja-JP" dirty="0"/>
              <a:t>①</a:t>
            </a:r>
            <a:r>
              <a:rPr lang="en-GB" altLang="ja-JP" dirty="0"/>
              <a:t>Lesson plans, and 5 x </a:t>
            </a:r>
            <a:r>
              <a:rPr lang="ja-JP" altLang="ja-JP" dirty="0"/>
              <a:t>②</a:t>
            </a:r>
            <a:r>
              <a:rPr lang="en-GB" altLang="ja-JP" dirty="0"/>
              <a:t>PowerPoint Presentation </a:t>
            </a:r>
            <a:r>
              <a:rPr lang="en-GB" altLang="ja-JP" dirty="0" smtClean="0"/>
              <a:t>slides</a:t>
            </a:r>
            <a:endParaRPr lang="ja-JP" altLang="ja-JP" dirty="0"/>
          </a:p>
          <a:p>
            <a:pPr lvl="0"/>
            <a:r>
              <a:rPr lang="ja-JP" altLang="ja-JP" dirty="0"/>
              <a:t>③</a:t>
            </a:r>
            <a:r>
              <a:rPr lang="en-GB" altLang="ja-JP" dirty="0"/>
              <a:t>Activity sheets, should be used as described in each </a:t>
            </a:r>
            <a:r>
              <a:rPr lang="ja-JP" altLang="ja-JP" dirty="0"/>
              <a:t>①</a:t>
            </a:r>
            <a:r>
              <a:rPr lang="en-GB" altLang="ja-JP" dirty="0"/>
              <a:t>Lesson plan</a:t>
            </a:r>
            <a:endParaRPr lang="ja-JP" altLang="ja-JP" dirty="0"/>
          </a:p>
          <a:p>
            <a:pPr lvl="0"/>
            <a:r>
              <a:rPr lang="ja-JP" altLang="ja-JP" dirty="0"/>
              <a:t>④</a:t>
            </a:r>
            <a:r>
              <a:rPr lang="en-GB" altLang="ja-JP" dirty="0"/>
              <a:t>Interactive White Board Files can be used to practice, or for assessment. </a:t>
            </a:r>
            <a:endParaRPr lang="ja-JP" altLang="ja-JP" dirty="0"/>
          </a:p>
          <a:p>
            <a:pPr lvl="0"/>
            <a:r>
              <a:rPr lang="en-GB" altLang="ja-JP" dirty="0"/>
              <a:t>The </a:t>
            </a:r>
            <a:r>
              <a:rPr lang="ja-JP" altLang="ja-JP" dirty="0"/>
              <a:t>⑤</a:t>
            </a:r>
            <a:r>
              <a:rPr lang="en-GB" altLang="ja-JP" dirty="0"/>
              <a:t>Portfolio can be used during assessment </a:t>
            </a:r>
            <a:r>
              <a:rPr lang="en-GB" altLang="ja-JP" dirty="0" smtClean="0"/>
              <a:t>time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158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b="1" dirty="0"/>
              <a:t>The scripts that are used for JSOW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ja-JP" dirty="0" smtClean="0"/>
              <a:t>For </a:t>
            </a:r>
            <a:r>
              <a:rPr lang="en-GB" altLang="ja-JP" dirty="0"/>
              <a:t>reading or writing activities, specific kanji, hiragana or katakana are used. </a:t>
            </a:r>
            <a:endParaRPr lang="ja-JP" altLang="ja-JP" dirty="0"/>
          </a:p>
          <a:p>
            <a:r>
              <a:rPr lang="en-GB" altLang="ja-JP" dirty="0"/>
              <a:t>For oral activities, the Japanese words and phrases to be learned are written in </a:t>
            </a:r>
            <a:r>
              <a:rPr lang="en-GB" altLang="ja-JP" i="1" dirty="0"/>
              <a:t>r</a:t>
            </a:r>
            <a:r>
              <a:rPr lang="en-GB" altLang="ja-JP" dirty="0"/>
              <a:t>o</a:t>
            </a:r>
            <a:r>
              <a:rPr lang="en-GB" altLang="ja-JP" i="1" dirty="0"/>
              <a:t>maji</a:t>
            </a:r>
            <a:r>
              <a:rPr lang="en-GB" altLang="ja-JP" dirty="0"/>
              <a:t> (roman letters). </a:t>
            </a:r>
            <a:endParaRPr lang="en-GB" altLang="ja-JP" dirty="0" smtClean="0"/>
          </a:p>
          <a:p>
            <a:pPr lvl="1"/>
            <a:r>
              <a:rPr lang="en-GB" altLang="ja-JP" dirty="0" smtClean="0"/>
              <a:t>Long </a:t>
            </a:r>
            <a:r>
              <a:rPr lang="en-GB" altLang="ja-JP" dirty="0"/>
              <a:t>vowel sounds are written as aa, ii, uu, ee, oo.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95172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7467600" cy="998984"/>
          </a:xfrm>
        </p:spPr>
        <p:txBody>
          <a:bodyPr/>
          <a:lstStyle/>
          <a:p>
            <a:r>
              <a:rPr kumimoji="1" lang="en-US" altLang="ja-JP" dirty="0" smtClean="0"/>
              <a:t>Resources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038746"/>
            <a:ext cx="8579296" cy="5184576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altLang="ja-JP" sz="2400" dirty="0"/>
              <a:t>Free resources are suggested in the far right column of the JSOW table, and are available via hyperlinks in the </a:t>
            </a:r>
            <a:r>
              <a:rPr lang="ja-JP" altLang="ja-JP" sz="2400" dirty="0"/>
              <a:t>①</a:t>
            </a:r>
            <a:r>
              <a:rPr lang="en-GB" altLang="ja-JP" sz="2400" dirty="0"/>
              <a:t>Lesson plans and </a:t>
            </a:r>
            <a:r>
              <a:rPr lang="ja-JP" altLang="ja-JP" sz="2400" dirty="0"/>
              <a:t>②</a:t>
            </a:r>
            <a:r>
              <a:rPr lang="en-GB" altLang="ja-JP" sz="2400" dirty="0"/>
              <a:t>PowerPoint </a:t>
            </a:r>
            <a:r>
              <a:rPr lang="en-GB" altLang="ja-JP" sz="2400" dirty="0" smtClean="0"/>
              <a:t>documents</a:t>
            </a:r>
          </a:p>
          <a:p>
            <a:r>
              <a:rPr lang="en-GB" altLang="ja-JP" sz="2400" b="1" dirty="0" smtClean="0"/>
              <a:t>JFL</a:t>
            </a:r>
            <a:r>
              <a:rPr lang="en-GB" altLang="ja-JP" sz="2400" b="1" dirty="0"/>
              <a:t>:</a:t>
            </a:r>
            <a:r>
              <a:rPr lang="en-GB" altLang="ja-JP" sz="2400" dirty="0"/>
              <a:t> the Japan Foundation London website has many other resources and information.</a:t>
            </a:r>
            <a:r>
              <a:rPr lang="ja-JP" altLang="ja-JP" sz="2400" dirty="0"/>
              <a:t>　　</a:t>
            </a:r>
          </a:p>
          <a:p>
            <a:pPr lvl="0"/>
            <a:r>
              <a:rPr lang="en-GB" altLang="ja-JP" sz="2400" b="1" dirty="0" smtClean="0"/>
              <a:t>RSN</a:t>
            </a:r>
            <a:r>
              <a:rPr lang="en-GB" altLang="ja-JP" sz="2400" b="1" dirty="0"/>
              <a:t>:</a:t>
            </a:r>
            <a:r>
              <a:rPr lang="en-GB" altLang="ja-JP" sz="2400" dirty="0"/>
              <a:t> ‘Ready Steady </a:t>
            </a:r>
            <a:r>
              <a:rPr lang="en-GB" altLang="ja-JP" sz="2400" dirty="0" smtClean="0"/>
              <a:t>NihonGO!’</a:t>
            </a:r>
          </a:p>
          <a:p>
            <a:pPr lvl="0"/>
            <a:r>
              <a:rPr lang="en-GB" altLang="ja-JP" sz="2400" b="1" dirty="0" smtClean="0"/>
              <a:t>JTL</a:t>
            </a:r>
            <a:r>
              <a:rPr lang="en-GB" altLang="ja-JP" sz="2400" b="1" dirty="0"/>
              <a:t>:</a:t>
            </a:r>
            <a:r>
              <a:rPr lang="en-GB" altLang="ja-JP" sz="2400" dirty="0"/>
              <a:t> ‘Japanese Taster Lesson: Sample Activity Pack</a:t>
            </a:r>
            <a:r>
              <a:rPr lang="en-GB" altLang="ja-JP" sz="2400" dirty="0" smtClean="0"/>
              <a:t>’</a:t>
            </a:r>
          </a:p>
          <a:p>
            <a:pPr lvl="0"/>
            <a:r>
              <a:rPr lang="en-GB" altLang="ja-JP" sz="2400" b="1" dirty="0" smtClean="0"/>
              <a:t>TJF</a:t>
            </a:r>
            <a:r>
              <a:rPr lang="en-GB" altLang="ja-JP" sz="2400" b="1" dirty="0"/>
              <a:t>:</a:t>
            </a:r>
            <a:r>
              <a:rPr lang="en-GB" altLang="ja-JP" sz="2400" dirty="0"/>
              <a:t> ‘The lives of Japanese Elementary Schools Students’, </a:t>
            </a:r>
            <a:endParaRPr lang="en-GB" altLang="ja-JP" sz="2400" dirty="0" smtClean="0"/>
          </a:p>
          <a:p>
            <a:pPr lvl="0"/>
            <a:r>
              <a:rPr lang="en-GB" altLang="ja-JP" sz="2400" b="1" dirty="0" smtClean="0"/>
              <a:t>KWJ</a:t>
            </a:r>
            <a:r>
              <a:rPr lang="en-GB" altLang="ja-JP" sz="2400" dirty="0"/>
              <a:t>: ‘Kids Web Japan’ </a:t>
            </a:r>
            <a:endParaRPr lang="en-GB" altLang="ja-JP" sz="2400" dirty="0" smtClean="0"/>
          </a:p>
          <a:p>
            <a:pPr lvl="0"/>
            <a:r>
              <a:rPr lang="en-GB" altLang="ja-JP" sz="2400" b="1" dirty="0" smtClean="0"/>
              <a:t>Erin</a:t>
            </a:r>
            <a:r>
              <a:rPr lang="en-GB" altLang="ja-JP" sz="2400" b="1" dirty="0"/>
              <a:t>:</a:t>
            </a:r>
            <a:r>
              <a:rPr lang="en-GB" altLang="ja-JP" sz="2400" dirty="0"/>
              <a:t> ‘Erin’s challenge! I can speak Japanese</a:t>
            </a:r>
            <a:r>
              <a:rPr lang="en-GB" altLang="ja-JP" sz="2400" dirty="0" smtClean="0"/>
              <a:t>.’</a:t>
            </a:r>
          </a:p>
          <a:p>
            <a:r>
              <a:rPr lang="en-GB" altLang="ja-JP" sz="2400" b="1" dirty="0" smtClean="0"/>
              <a:t>ARS:</a:t>
            </a:r>
            <a:r>
              <a:rPr lang="en-GB" altLang="ja-JP" sz="2400" dirty="0" smtClean="0"/>
              <a:t> ‘Activity Resources’ by </a:t>
            </a:r>
            <a:r>
              <a:rPr lang="en-GB" altLang="ja-JP" sz="2400" dirty="0"/>
              <a:t>the Japan Foundation </a:t>
            </a:r>
            <a:r>
              <a:rPr lang="en-GB" altLang="ja-JP" sz="2400" dirty="0" smtClean="0"/>
              <a:t>Sydney</a:t>
            </a:r>
            <a:endParaRPr lang="en-GB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9970152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n-GB" altLang="ja-JP" sz="3600" b="1" dirty="0"/>
              <a:t>Goals related to the Japanese scripts and reading 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ja-JP" dirty="0" smtClean="0"/>
              <a:t>By </a:t>
            </a:r>
            <a:r>
              <a:rPr lang="en-GB" altLang="ja-JP" dirty="0"/>
              <a:t>the end of Unit 6, children are expected to understand </a:t>
            </a:r>
            <a:r>
              <a:rPr lang="en-GB" altLang="ja-JP" dirty="0" smtClean="0"/>
              <a:t>that</a:t>
            </a:r>
          </a:p>
          <a:p>
            <a:pPr lvl="1"/>
            <a:r>
              <a:rPr lang="en-GB" altLang="ja-JP" dirty="0" smtClean="0"/>
              <a:t> </a:t>
            </a:r>
            <a:r>
              <a:rPr lang="en-GB" altLang="ja-JP" dirty="0"/>
              <a:t>1) Japanese has different writing systems compared with English, </a:t>
            </a:r>
            <a:endParaRPr lang="en-GB" altLang="ja-JP" dirty="0" smtClean="0"/>
          </a:p>
          <a:p>
            <a:pPr lvl="1"/>
            <a:r>
              <a:rPr lang="en-GB" altLang="ja-JP" dirty="0" smtClean="0"/>
              <a:t>2</a:t>
            </a:r>
            <a:r>
              <a:rPr lang="en-GB" altLang="ja-JP" dirty="0"/>
              <a:t>) there are three systems and </a:t>
            </a:r>
            <a:endParaRPr lang="en-GB" altLang="ja-JP" dirty="0" smtClean="0"/>
          </a:p>
          <a:p>
            <a:pPr lvl="1"/>
            <a:r>
              <a:rPr lang="en-GB" altLang="ja-JP" dirty="0" smtClean="0"/>
              <a:t>3</a:t>
            </a:r>
            <a:r>
              <a:rPr lang="en-GB" altLang="ja-JP" dirty="0"/>
              <a:t>) each hiragana letter is linked with one sound. </a:t>
            </a:r>
            <a:endParaRPr lang="en-GB" altLang="ja-JP" dirty="0" smtClean="0"/>
          </a:p>
          <a:p>
            <a:r>
              <a:rPr lang="en-GB" altLang="ja-JP" dirty="0" smtClean="0"/>
              <a:t>Children </a:t>
            </a:r>
            <a:r>
              <a:rPr lang="en-GB" altLang="ja-JP" dirty="0"/>
              <a:t>will be expected to begin reading letters and words during Year 4 (Units 7-12). 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9129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ja-JP" b="1" dirty="0"/>
              <a:t>Your feedback will contribute to the future development of the complete version of the Japanese scheme of work. </a:t>
            </a:r>
            <a:endParaRPr lang="ja-JP" altLang="ja-JP" dirty="0"/>
          </a:p>
          <a:p>
            <a:r>
              <a:rPr lang="en-GB" altLang="ja-JP" b="1" dirty="0"/>
              <a:t>For more information, please contact </a:t>
            </a:r>
            <a:r>
              <a:rPr lang="en-GB" altLang="ja-JP" b="1" dirty="0" smtClean="0"/>
              <a:t>info.language@jpf.org.uk</a:t>
            </a:r>
            <a:r>
              <a:rPr lang="en-GB" altLang="ja-JP" b="1" dirty="0"/>
              <a:t/>
            </a:r>
            <a:br>
              <a:rPr lang="en-GB" altLang="ja-JP" b="1" dirty="0"/>
            </a:br>
            <a:r>
              <a:rPr lang="en-GB" altLang="ja-JP" b="1" dirty="0" smtClean="0"/>
              <a:t>makoto.netsu@jpf.org.uk</a:t>
            </a:r>
          </a:p>
        </p:txBody>
      </p:sp>
    </p:spTree>
    <p:extLst>
      <p:ext uri="{BB962C8B-B14F-4D97-AF65-F5344CB8AC3E}">
        <p14:creationId xmlns:p14="http://schemas.microsoft.com/office/powerpoint/2010/main" val="26213218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Discussion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412776"/>
            <a:ext cx="7467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b="1" dirty="0"/>
              <a:t>Integrating the whole </a:t>
            </a:r>
            <a:r>
              <a:rPr lang="en-US" altLang="ja-JP" b="1" dirty="0" smtClean="0"/>
              <a:t>curriculum</a:t>
            </a:r>
            <a:br>
              <a:rPr lang="en-US" altLang="ja-JP" b="1" dirty="0" smtClean="0"/>
            </a:br>
            <a:r>
              <a:rPr lang="en-US" altLang="ja-JP" b="1" dirty="0" smtClean="0"/>
              <a:t/>
            </a:r>
            <a:br>
              <a:rPr lang="en-US" altLang="ja-JP" b="1" dirty="0" smtClean="0"/>
            </a:br>
            <a:endParaRPr lang="en-US" altLang="ja-JP" b="1" dirty="0"/>
          </a:p>
          <a:p>
            <a:r>
              <a:rPr lang="en-US" altLang="ja-JP" b="1" dirty="0" smtClean="0"/>
              <a:t>Transition</a:t>
            </a:r>
            <a:br>
              <a:rPr lang="en-US" altLang="ja-JP" b="1" dirty="0" smtClean="0"/>
            </a:br>
            <a:r>
              <a:rPr lang="en-US" altLang="ja-JP" b="1" dirty="0" smtClean="0"/>
              <a:t/>
            </a:r>
            <a:br>
              <a:rPr lang="en-US" altLang="ja-JP" b="1" dirty="0" smtClean="0"/>
            </a:br>
            <a:endParaRPr lang="en-US" altLang="ja-JP" b="1" dirty="0"/>
          </a:p>
          <a:p>
            <a:r>
              <a:rPr lang="en-US" altLang="ja-JP" b="1" dirty="0" smtClean="0"/>
              <a:t>Usability</a:t>
            </a:r>
            <a:br>
              <a:rPr lang="en-US" altLang="ja-JP" b="1" dirty="0" smtClean="0"/>
            </a:br>
            <a:r>
              <a:rPr lang="en-US" altLang="ja-JP" b="1" dirty="0" smtClean="0"/>
              <a:t/>
            </a:r>
            <a:br>
              <a:rPr lang="en-US" altLang="ja-JP" b="1" dirty="0" smtClean="0"/>
            </a:br>
            <a:endParaRPr lang="en-US" altLang="ja-JP" b="1" dirty="0" smtClean="0"/>
          </a:p>
          <a:p>
            <a:r>
              <a:rPr lang="en-US" altLang="ja-JP" b="1" dirty="0" smtClean="0"/>
              <a:t> </a:t>
            </a:r>
            <a:endParaRPr lang="en-US" altLang="ja-JP" b="1" dirty="0"/>
          </a:p>
        </p:txBody>
      </p:sp>
    </p:spTree>
    <p:extLst>
      <p:ext uri="{BB962C8B-B14F-4D97-AF65-F5344CB8AC3E}">
        <p14:creationId xmlns:p14="http://schemas.microsoft.com/office/powerpoint/2010/main" val="8676969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Today’s content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 to the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JSOW</a:t>
            </a:r>
          </a:p>
          <a:p>
            <a:pPr lvl="1"/>
            <a:r>
              <a:rPr lang="en-US" altLang="ja-JP" dirty="0"/>
              <a:t>Content of the </a:t>
            </a:r>
            <a:r>
              <a:rPr lang="en-US" altLang="ja-JP" dirty="0" smtClean="0"/>
              <a:t>JSOW</a:t>
            </a:r>
          </a:p>
          <a:p>
            <a:pPr lvl="1"/>
            <a:r>
              <a:rPr lang="en-US" altLang="ja-JP" dirty="0" smtClean="0"/>
              <a:t>Report </a:t>
            </a:r>
            <a:r>
              <a:rPr lang="en-US" altLang="ja-JP" dirty="0"/>
              <a:t>on the l</a:t>
            </a:r>
            <a:r>
              <a:rPr lang="en-US" altLang="ja-JP" dirty="0" smtClean="0"/>
              <a:t>essons in Southfield Primary School in London</a:t>
            </a:r>
          </a:p>
          <a:p>
            <a:r>
              <a:rPr kumimoji="1" lang="en-US" altLang="ja-JP" dirty="0" smtClean="0"/>
              <a:t>Discussion</a:t>
            </a:r>
          </a:p>
          <a:p>
            <a:pPr lvl="1"/>
            <a:r>
              <a:rPr lang="en-US" altLang="ja-JP" dirty="0"/>
              <a:t>Integrating the whole curriculum</a:t>
            </a:r>
          </a:p>
          <a:p>
            <a:pPr lvl="1"/>
            <a:r>
              <a:rPr lang="en-US" altLang="ja-JP" dirty="0" smtClean="0"/>
              <a:t>Transition</a:t>
            </a:r>
          </a:p>
          <a:p>
            <a:pPr lvl="1"/>
            <a:r>
              <a:rPr lang="en-US" altLang="ja-JP" dirty="0" smtClean="0"/>
              <a:t>Usability</a:t>
            </a:r>
          </a:p>
          <a:p>
            <a:pPr lvl="1"/>
            <a:r>
              <a:rPr lang="en-US" altLang="ja-JP" dirty="0" smtClean="0"/>
              <a:t>Other issues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0333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Introduction to the</a:t>
            </a:r>
            <a:r>
              <a:rPr lang="ja-JP" altLang="en-US" dirty="0"/>
              <a:t> </a:t>
            </a:r>
            <a:r>
              <a:rPr lang="en-US" altLang="ja-JP" dirty="0"/>
              <a:t>JSOW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ja-JP" dirty="0" smtClean="0"/>
              <a:t>Japanese </a:t>
            </a:r>
            <a:r>
              <a:rPr lang="en-GB" altLang="ja-JP" dirty="0"/>
              <a:t>Scheme of Work for primary schools </a:t>
            </a:r>
            <a:r>
              <a:rPr lang="en-US" altLang="ja-JP" dirty="0" smtClean="0"/>
              <a:t>(</a:t>
            </a:r>
            <a:r>
              <a:rPr lang="en-GB" altLang="ja-JP" dirty="0" smtClean="0"/>
              <a:t>JSOW</a:t>
            </a:r>
            <a:r>
              <a:rPr lang="en-US" altLang="ja-JP" dirty="0" smtClean="0"/>
              <a:t>)</a:t>
            </a:r>
            <a:endParaRPr lang="en-GB" altLang="ja-JP" dirty="0" smtClean="0"/>
          </a:p>
          <a:p>
            <a:r>
              <a:rPr lang="ja-JP" altLang="ja-JP" dirty="0" smtClean="0"/>
              <a:t>小学校</a:t>
            </a:r>
            <a:r>
              <a:rPr lang="ja-JP" altLang="ja-JP" dirty="0"/>
              <a:t>のための日本語授業</a:t>
            </a:r>
            <a:r>
              <a:rPr lang="ja-JP" altLang="ja-JP" dirty="0" smtClean="0"/>
              <a:t>案</a:t>
            </a:r>
            <a:endParaRPr lang="ja-JP" altLang="ja-JP" dirty="0"/>
          </a:p>
          <a:p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05064"/>
            <a:ext cx="3291877" cy="2067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081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b="1" dirty="0"/>
              <a:t>Target age </a:t>
            </a:r>
            <a:r>
              <a:rPr lang="en-GB" altLang="ja-JP" b="1" dirty="0" smtClean="0"/>
              <a:t>group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/>
          </a:bodyPr>
          <a:lstStyle/>
          <a:p>
            <a:r>
              <a:rPr lang="en-GB" altLang="ja-JP" dirty="0"/>
              <a:t>24 units in Total for Key Stage 2 (Years 3-6) </a:t>
            </a:r>
          </a:p>
          <a:p>
            <a:r>
              <a:rPr lang="en-GB" altLang="ja-JP" dirty="0" smtClean="0"/>
              <a:t>Units 1-6 (Year 3)</a:t>
            </a:r>
          </a:p>
          <a:p>
            <a:r>
              <a:rPr lang="en-GB" altLang="ja-JP" dirty="0" smtClean="0"/>
              <a:t>Units </a:t>
            </a:r>
            <a:r>
              <a:rPr lang="en-GB" altLang="ja-JP" dirty="0"/>
              <a:t>7-24 </a:t>
            </a:r>
            <a:r>
              <a:rPr lang="en-GB" altLang="ja-JP" dirty="0" smtClean="0"/>
              <a:t>(Years </a:t>
            </a:r>
            <a:r>
              <a:rPr lang="en-GB" altLang="ja-JP" dirty="0"/>
              <a:t>4, 5 and 6) </a:t>
            </a:r>
            <a:r>
              <a:rPr lang="en-GB" altLang="ja-JP" dirty="0" smtClean="0"/>
              <a:t>will be developed in the future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438360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Topic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Unit 1: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Konnichiwa (Hi!)</a:t>
            </a:r>
          </a:p>
          <a:p>
            <a:r>
              <a:rPr lang="en-US" altLang="ja-JP" dirty="0" smtClean="0"/>
              <a:t>Unit </a:t>
            </a:r>
            <a:r>
              <a:rPr lang="en-US" altLang="ja-JP" dirty="0"/>
              <a:t>2: </a:t>
            </a:r>
            <a:r>
              <a:rPr lang="en-US" altLang="ja-JP" dirty="0" smtClean="0"/>
              <a:t>Omedetoo (Congratulations)</a:t>
            </a:r>
          </a:p>
          <a:p>
            <a:r>
              <a:rPr kumimoji="1" lang="en-US" altLang="ja-JP" dirty="0"/>
              <a:t>Unit 3: Uta to Geemu (Songs and Games</a:t>
            </a:r>
            <a:r>
              <a:rPr kumimoji="1" lang="en-US" altLang="ja-JP" dirty="0" smtClean="0"/>
              <a:t>)</a:t>
            </a:r>
          </a:p>
          <a:p>
            <a:r>
              <a:rPr lang="en-US" altLang="ja-JP" dirty="0"/>
              <a:t>Unit 4: </a:t>
            </a:r>
            <a:r>
              <a:rPr lang="en-US" altLang="ja-JP" dirty="0" smtClean="0"/>
              <a:t>Iro to Karada (Colours and Body)</a:t>
            </a:r>
          </a:p>
          <a:p>
            <a:r>
              <a:rPr lang="en-US" altLang="ja-JP" dirty="0"/>
              <a:t>Unit 5: </a:t>
            </a:r>
            <a:r>
              <a:rPr lang="en-US" altLang="ja-JP" dirty="0" smtClean="0"/>
              <a:t>Ookii Kabu (The Enormous Turnip)</a:t>
            </a:r>
          </a:p>
          <a:p>
            <a:r>
              <a:rPr lang="en-US" altLang="ja-JP" dirty="0"/>
              <a:t>Unit 6: Food and Health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0032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dirty="0" smtClean="0"/>
              <a:t>JSOW for Year 4</a:t>
            </a:r>
            <a:r>
              <a:rPr lang="ja-JP" altLang="ja-JP" dirty="0" smtClean="0"/>
              <a:t/>
            </a:r>
            <a:br>
              <a:rPr lang="ja-JP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Unit </a:t>
            </a:r>
            <a:r>
              <a:rPr lang="en-US" altLang="ja-JP" dirty="0"/>
              <a:t>7: Travel to Japan (Transportation, Cities in Japan, Movement etc.)</a:t>
            </a:r>
            <a:endParaRPr lang="ja-JP" altLang="ja-JP" dirty="0"/>
          </a:p>
          <a:p>
            <a:r>
              <a:rPr lang="en-US" altLang="ja-JP" dirty="0"/>
              <a:t>Unit 8: Japanese Folk Tale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/>
              <a:t>Japanese Cultures, Verbs, Adjectives)</a:t>
            </a:r>
            <a:endParaRPr lang="ja-JP" altLang="ja-JP" dirty="0"/>
          </a:p>
          <a:p>
            <a:r>
              <a:rPr lang="en-US" altLang="ja-JP" dirty="0"/>
              <a:t>Unit 9: Shopping (Food, Money, Numbers)</a:t>
            </a:r>
            <a:endParaRPr lang="ja-JP" altLang="ja-JP" dirty="0"/>
          </a:p>
          <a:p>
            <a:r>
              <a:rPr lang="en-US" altLang="ja-JP" dirty="0"/>
              <a:t>Unit 10: Sport (Japanese sports, Verbs)</a:t>
            </a:r>
            <a:endParaRPr lang="ja-JP" altLang="ja-JP" dirty="0"/>
          </a:p>
          <a:p>
            <a:r>
              <a:rPr lang="en-US" altLang="ja-JP" dirty="0"/>
              <a:t>Unit 11: Animals and Onomatopoeia (Animals in Japan, Onomatopoeia) </a:t>
            </a:r>
            <a:endParaRPr lang="ja-JP" altLang="ja-JP" dirty="0"/>
          </a:p>
          <a:p>
            <a:r>
              <a:rPr lang="en-US" altLang="ja-JP" dirty="0"/>
              <a:t>Unit 12: Climate in Japan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/>
              <a:t>Japanese climate, Adjectives)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81024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b="1" dirty="0"/>
              <a:t>Teaching </a:t>
            </a:r>
            <a:r>
              <a:rPr lang="en-GB" altLang="ja-JP" b="1" dirty="0" smtClean="0"/>
              <a:t>hours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ja-JP" dirty="0" smtClean="0"/>
              <a:t>Each Unit has 6 sessions.</a:t>
            </a:r>
          </a:p>
          <a:p>
            <a:pPr lvl="1"/>
            <a:r>
              <a:rPr lang="en-GB" altLang="ja-JP" dirty="0" smtClean="0"/>
              <a:t>5 sessions + assessment</a:t>
            </a:r>
          </a:p>
          <a:p>
            <a:pPr lvl="1"/>
            <a:r>
              <a:rPr lang="en-GB" altLang="ja-JP" dirty="0" smtClean="0"/>
              <a:t>Each session: approx. 45 min </a:t>
            </a:r>
            <a:endParaRPr lang="ja-JP" altLang="ja-JP" dirty="0" smtClean="0"/>
          </a:p>
          <a:p>
            <a:r>
              <a:rPr lang="en-GB" altLang="ja-JP" dirty="0" smtClean="0"/>
              <a:t>Assessment at the end of each Unit</a:t>
            </a:r>
            <a:endParaRPr lang="ja-JP" altLang="ja-JP" dirty="0" smtClean="0"/>
          </a:p>
          <a:p>
            <a:r>
              <a:rPr lang="en-GB" altLang="ja-JP" dirty="0" smtClean="0"/>
              <a:t>1 session each week</a:t>
            </a:r>
            <a:br>
              <a:rPr lang="en-GB" altLang="ja-JP" dirty="0" smtClean="0"/>
            </a:br>
            <a:r>
              <a:rPr lang="en-GB" altLang="ja-JP" dirty="0" smtClean="0"/>
              <a:t>1 Unit in half a term</a:t>
            </a:r>
            <a:br>
              <a:rPr lang="en-GB" altLang="ja-JP" dirty="0" smtClean="0"/>
            </a:br>
            <a:r>
              <a:rPr lang="en-GB" altLang="ja-JP" dirty="0" smtClean="0"/>
              <a:t>Units 1-6 in one year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5249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b="1" dirty="0"/>
              <a:t>Reference </a:t>
            </a:r>
            <a:r>
              <a:rPr lang="en-GB" altLang="ja-JP" b="1" dirty="0" smtClean="0"/>
              <a:t>resources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GB" altLang="ja-JP" dirty="0" smtClean="0"/>
              <a:t>JSOW </a:t>
            </a:r>
            <a:r>
              <a:rPr lang="en-GB" altLang="ja-JP" dirty="0"/>
              <a:t>is based on:</a:t>
            </a:r>
            <a:endParaRPr lang="ja-JP" altLang="ja-JP" dirty="0"/>
          </a:p>
          <a:p>
            <a:pPr lvl="0"/>
            <a:r>
              <a:rPr lang="en-GB" altLang="ja-JP" i="1" dirty="0"/>
              <a:t>The National Curriculum in England, 2013</a:t>
            </a:r>
            <a:endParaRPr lang="ja-JP" altLang="ja-JP" dirty="0"/>
          </a:p>
          <a:p>
            <a:pPr lvl="0"/>
            <a:r>
              <a:rPr lang="en-GB" altLang="ja-JP" i="1" dirty="0"/>
              <a:t>JF Standard for Japanese-Language Education 2010 (Second Edition)</a:t>
            </a:r>
            <a:endParaRPr lang="ja-JP" altLang="ja-JP" dirty="0"/>
          </a:p>
          <a:p>
            <a:pPr lvl="0"/>
            <a:r>
              <a:rPr lang="en-GB" altLang="ja-JP" i="1" dirty="0"/>
              <a:t>The KS2 Framework for Languages, department for education and skills</a:t>
            </a:r>
            <a:r>
              <a:rPr lang="en-GB" altLang="ja-JP" dirty="0"/>
              <a:t>, 2005 (KS2Framework)</a:t>
            </a:r>
            <a:endParaRPr lang="ja-JP" altLang="ja-JP" dirty="0"/>
          </a:p>
          <a:p>
            <a:pPr lvl="0"/>
            <a:r>
              <a:rPr lang="en-GB" altLang="ja-JP" i="1" dirty="0"/>
              <a:t>French a scheme of work for key stage 2</a:t>
            </a:r>
            <a:r>
              <a:rPr lang="en-GB" altLang="ja-JP" dirty="0"/>
              <a:t>, Qualifications and Curriculum Authority, 2007</a:t>
            </a:r>
            <a:endParaRPr lang="ja-JP" altLang="ja-JP" dirty="0"/>
          </a:p>
          <a:p>
            <a:pPr lvl="0"/>
            <a:r>
              <a:rPr lang="en-GB" altLang="ja-JP" i="1" dirty="0"/>
              <a:t>The Scheme of Work French Key Stage 2</a:t>
            </a:r>
            <a:r>
              <a:rPr lang="en-GB" altLang="ja-JP" dirty="0"/>
              <a:t>, Training and Development Agency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9538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b="1" dirty="0" smtClean="0"/>
              <a:t>Features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altLang="ja-JP" dirty="0" smtClean="0"/>
              <a:t>JSOW </a:t>
            </a:r>
            <a:r>
              <a:rPr lang="en-GB" altLang="ja-JP" dirty="0"/>
              <a:t>is based on </a:t>
            </a:r>
            <a:r>
              <a:rPr lang="en-GB" altLang="ja-JP" i="1" dirty="0"/>
              <a:t>The National Curriculum in England, 2013</a:t>
            </a:r>
            <a:r>
              <a:rPr lang="en-GB" altLang="ja-JP" dirty="0"/>
              <a:t> and consists of tasks of A1 level, provided by </a:t>
            </a:r>
            <a:r>
              <a:rPr lang="en-GB" altLang="ja-JP" i="1" dirty="0"/>
              <a:t>JF Standard for Japanese-Language </a:t>
            </a:r>
            <a:r>
              <a:rPr lang="en-GB" altLang="ja-JP" i="1" dirty="0" smtClean="0"/>
              <a:t>Education</a:t>
            </a:r>
          </a:p>
          <a:p>
            <a:r>
              <a:rPr lang="en-GB" altLang="ja-JP" i="1" dirty="0" smtClean="0"/>
              <a:t>The </a:t>
            </a:r>
            <a:r>
              <a:rPr lang="en-GB" altLang="ja-JP" i="1" dirty="0"/>
              <a:t>KS2 Framework for Languages, French a scheme of work for key stage 2</a:t>
            </a:r>
            <a:r>
              <a:rPr lang="en-GB" altLang="ja-JP" dirty="0"/>
              <a:t>,</a:t>
            </a:r>
            <a:r>
              <a:rPr lang="en-GB" altLang="ja-JP" i="1" dirty="0"/>
              <a:t> The Scheme of Work French Key Stage 2</a:t>
            </a:r>
            <a:r>
              <a:rPr lang="en-GB" altLang="ja-JP" dirty="0"/>
              <a:t> have been referred, when designing learning outcomes and activities.</a:t>
            </a:r>
            <a:r>
              <a:rPr lang="ja-JP" altLang="ja-JP" dirty="0"/>
              <a:t>　</a:t>
            </a:r>
            <a:r>
              <a:rPr lang="en-GB" altLang="ja-JP" dirty="0"/>
              <a:t>In particular, we used the examples of Cross-Curricular, Content and Language Integrated Learning (CLIL</a:t>
            </a:r>
            <a:r>
              <a:rPr lang="en-GB" altLang="ja-JP" dirty="0" smtClean="0"/>
              <a:t>).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8429737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テクノロジー">
  <a:themeElements>
    <a:clrScheme name="テクノロジー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テクノロジー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テクノロジー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405</TotalTime>
  <Words>678</Words>
  <Application>Microsoft Office PowerPoint</Application>
  <PresentationFormat>On-screen Show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テクノロジー</vt:lpstr>
      <vt:lpstr>Primary Japanese Language  Session 1 New Primary Scheme of  WORK</vt:lpstr>
      <vt:lpstr>Today’s content</vt:lpstr>
      <vt:lpstr>Introduction to the JSOW</vt:lpstr>
      <vt:lpstr>Target age group</vt:lpstr>
      <vt:lpstr>Topic</vt:lpstr>
      <vt:lpstr> JSOW for Year 4 </vt:lpstr>
      <vt:lpstr>Teaching hours</vt:lpstr>
      <vt:lpstr>Reference resources</vt:lpstr>
      <vt:lpstr>Features 1</vt:lpstr>
      <vt:lpstr>Features 2</vt:lpstr>
      <vt:lpstr>Contents</vt:lpstr>
      <vt:lpstr>Contents</vt:lpstr>
      <vt:lpstr>The scripts that are used for JSOW </vt:lpstr>
      <vt:lpstr>Resources</vt:lpstr>
      <vt:lpstr>Goals related to the Japanese scripts and reading </vt:lpstr>
      <vt:lpstr>PowerPoint Presentation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Scheme of Work for Primary School, Year3</dc:title>
  <dc:creator>Seiji Fukushima</dc:creator>
  <cp:lastModifiedBy>Josephine Audigier</cp:lastModifiedBy>
  <cp:revision>25</cp:revision>
  <cp:lastPrinted>2015-03-03T08:45:17Z</cp:lastPrinted>
  <dcterms:created xsi:type="dcterms:W3CDTF">2014-07-31T16:15:39Z</dcterms:created>
  <dcterms:modified xsi:type="dcterms:W3CDTF">2015-03-04T14:42:14Z</dcterms:modified>
</cp:coreProperties>
</file>